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rimo" panose="020B0604020202020204" pitchFamily="34" charset="0"/>
      <p:regular r:id="rId13"/>
    </p:embeddedFont>
    <p:embeddedFont>
      <p:font typeface="Arimo Bold" panose="020B0704020202020204" pitchFamily="34" charset="0"/>
      <p:regular r:id="rId14"/>
      <p:bold r:id="rId15"/>
    </p:embeddedFont>
    <p:embeddedFont>
      <p:font typeface="Prata" pitchFamily="2" charset="77"/>
      <p:regular r:id="rId16"/>
    </p:embeddedFont>
    <p:embeddedFont>
      <p:font typeface="Public Sans" pitchFamily="2" charset="77"/>
      <p:regular r:id="rId17"/>
    </p:embeddedFont>
    <p:embeddedFont>
      <p:font typeface="Public Sans Bold" pitchFamily="2" charset="77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 autoAdjust="0"/>
    <p:restoredTop sz="94591" autoAdjust="0"/>
  </p:normalViewPr>
  <p:slideViewPr>
    <p:cSldViewPr>
      <p:cViewPr varScale="1">
        <p:scale>
          <a:sx n="79" d="100"/>
          <a:sy n="79" d="100"/>
        </p:scale>
        <p:origin x="600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2.jpeg"/><Relationship Id="rId7" Type="http://schemas.openxmlformats.org/officeDocument/2006/relationships/slide" Target="slide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5.xml"/><Relationship Id="rId11" Type="http://schemas.openxmlformats.org/officeDocument/2006/relationships/slide" Target="slide11.xml"/><Relationship Id="rId5" Type="http://schemas.openxmlformats.org/officeDocument/2006/relationships/slide" Target="slide4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image" Target="../media/image3.jpeg"/><Relationship Id="rId7" Type="http://schemas.openxmlformats.org/officeDocument/2006/relationships/image" Target="../media/image7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2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2.xml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10.png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4059603" y="8474393"/>
            <a:ext cx="0" cy="769619"/>
          </a:xfrm>
          <a:prstGeom prst="line">
            <a:avLst/>
          </a:prstGeom>
          <a:ln w="28575" cap="flat">
            <a:solidFill>
              <a:srgbClr val="111A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19175" y="1257300"/>
            <a:ext cx="10145964" cy="4648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000"/>
              </a:lnSpc>
            </a:pPr>
            <a:r>
              <a:rPr lang="en-US" sz="12000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Lending Club</a:t>
            </a:r>
          </a:p>
          <a:p>
            <a:pPr algn="l">
              <a:lnSpc>
                <a:spcPts val="12000"/>
              </a:lnSpc>
            </a:pPr>
            <a:r>
              <a:rPr lang="en-US" sz="12000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Case Study and Report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19175" y="8417243"/>
            <a:ext cx="2559415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 b="1">
                <a:solidFill>
                  <a:srgbClr val="111A24"/>
                </a:solidFill>
                <a:latin typeface="Arimo Bold"/>
                <a:ea typeface="Arimo Bold"/>
                <a:cs typeface="Arimo Bold"/>
                <a:sym typeface="Arimo Bold"/>
              </a:rPr>
              <a:t>Presented by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550140" y="8417243"/>
            <a:ext cx="2559415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 b="1">
                <a:solidFill>
                  <a:srgbClr val="111A24"/>
                </a:solidFill>
                <a:latin typeface="Arimo Bold"/>
                <a:ea typeface="Arimo Bold"/>
                <a:cs typeface="Arimo Bold"/>
                <a:sym typeface="Arimo Bold"/>
              </a:rPr>
              <a:t>Date Presented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19175" y="8805070"/>
            <a:ext cx="2883265" cy="737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111A24"/>
                </a:solidFill>
                <a:latin typeface="Arimo"/>
                <a:ea typeface="Arimo"/>
                <a:cs typeface="Arimo"/>
                <a:sym typeface="Arimo"/>
              </a:rPr>
              <a:t>Gowtham Neelapareddy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111A24"/>
                </a:solidFill>
                <a:latin typeface="Arimo"/>
                <a:ea typeface="Arimo"/>
                <a:cs typeface="Arimo"/>
                <a:sym typeface="Arimo"/>
              </a:rPr>
              <a:t>Chandana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550140" y="8878253"/>
            <a:ext cx="2559415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111A24"/>
                </a:solidFill>
                <a:latin typeface="Arimo"/>
                <a:ea typeface="Arimo"/>
                <a:cs typeface="Arimo"/>
                <a:sym typeface="Arimo"/>
              </a:rPr>
              <a:t>20 November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1819891"/>
            <a:ext cx="6191164" cy="3830783"/>
          </a:xfrm>
          <a:custGeom>
            <a:avLst/>
            <a:gdLst/>
            <a:ahLst/>
            <a:cxnLst/>
            <a:rect l="l" t="t" r="r" b="b"/>
            <a:pathLst>
              <a:path w="6191164" h="3830783">
                <a:moveTo>
                  <a:pt x="0" y="0"/>
                </a:moveTo>
                <a:lnTo>
                  <a:pt x="6191164" y="0"/>
                </a:lnTo>
                <a:lnTo>
                  <a:pt x="6191164" y="3830783"/>
                </a:lnTo>
                <a:lnTo>
                  <a:pt x="0" y="38307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144000" y="1819891"/>
            <a:ext cx="6840683" cy="3830783"/>
          </a:xfrm>
          <a:custGeom>
            <a:avLst/>
            <a:gdLst/>
            <a:ahLst/>
            <a:cxnLst/>
            <a:rect l="l" t="t" r="r" b="b"/>
            <a:pathLst>
              <a:path w="6840683" h="3830783">
                <a:moveTo>
                  <a:pt x="0" y="0"/>
                </a:moveTo>
                <a:lnTo>
                  <a:pt x="6840683" y="0"/>
                </a:lnTo>
                <a:lnTo>
                  <a:pt x="6840683" y="3830783"/>
                </a:lnTo>
                <a:lnTo>
                  <a:pt x="0" y="38307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28700" y="6151417"/>
            <a:ext cx="6191164" cy="3505746"/>
          </a:xfrm>
          <a:custGeom>
            <a:avLst/>
            <a:gdLst/>
            <a:ahLst/>
            <a:cxnLst/>
            <a:rect l="l" t="t" r="r" b="b"/>
            <a:pathLst>
              <a:path w="6191164" h="3505746">
                <a:moveTo>
                  <a:pt x="0" y="0"/>
                </a:moveTo>
                <a:lnTo>
                  <a:pt x="6191164" y="0"/>
                </a:lnTo>
                <a:lnTo>
                  <a:pt x="6191164" y="3505747"/>
                </a:lnTo>
                <a:lnTo>
                  <a:pt x="0" y="35057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144000" y="6151417"/>
            <a:ext cx="6840683" cy="3839333"/>
          </a:xfrm>
          <a:custGeom>
            <a:avLst/>
            <a:gdLst/>
            <a:ahLst/>
            <a:cxnLst/>
            <a:rect l="l" t="t" r="r" b="b"/>
            <a:pathLst>
              <a:path w="6840683" h="3839333">
                <a:moveTo>
                  <a:pt x="0" y="0"/>
                </a:moveTo>
                <a:lnTo>
                  <a:pt x="6840683" y="0"/>
                </a:lnTo>
                <a:lnTo>
                  <a:pt x="6840683" y="3839334"/>
                </a:lnTo>
                <a:lnTo>
                  <a:pt x="0" y="38393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574675"/>
            <a:ext cx="7812792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Defaults Analysis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38225"/>
            <a:ext cx="7855918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Summary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474699"/>
            <a:ext cx="16230600" cy="6387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Income Distribution Among Borrowers: Shows most borrowers earn under $100,000, highlighting a middle-income customer base.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Default Loans Distribution by Interest Rate Segments: Higher default rates in higher interest brackets, especially above 10%.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Average Loan Amount by Income Bracket and State: Heatmap showing higher income brackets typically receive larger loans across different states.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Employment Length Distribution by State: Heatmap showing diverse employment stability across states and its impact on loan performance.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Default Rate by Issue Year: Line chart tracking fluctuations in default rates over years, reflecting economic conditions or lending changes.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Default Rate by Loan Grade: Bar chart showing higher default rates in higher grades, affirming higher risk.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Loan Amount vs. Annual Income: Scatter plot showing positive correlation between income and loan amounts.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Average Loan Amount &amp; Interest Rate Distribution by Year: Line chart indicating a general increase in loan amounts over time.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Default Rate by Employment Length: Shows that longer employment does not necessarily correlate with lower default rates.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Default Rates by State: Bar chart identifying states with higher financial risk based on default rates.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Financial Maturity and Default Trends: Bar chart showing lower default rates among borrowers with longer credit histories.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Default Rate by Financial Maturity: Bar chart indicating that longer financial maturity correlates with lower default rates.</a:t>
            </a:r>
          </a:p>
          <a:p>
            <a:pPr marL="453390" lvl="1" indent="-226695" algn="l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Income vs. Loan Amount: Scatter plot supporting that higher incomes correlate with larger loan amounts.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1397674" y="-73092"/>
            <a:ext cx="6890326" cy="10360092"/>
          </a:xfrm>
          <a:prstGeom prst="rect">
            <a:avLst/>
          </a:prstGeom>
          <a:solidFill>
            <a:srgbClr val="111A24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2529269" y="1028700"/>
            <a:ext cx="4730031" cy="8229600"/>
          </a:xfrm>
          <a:custGeom>
            <a:avLst/>
            <a:gdLst/>
            <a:ahLst/>
            <a:cxnLst/>
            <a:rect l="l" t="t" r="r" b="b"/>
            <a:pathLst>
              <a:path w="4730031" h="8229600">
                <a:moveTo>
                  <a:pt x="0" y="0"/>
                </a:moveTo>
                <a:lnTo>
                  <a:pt x="4730031" y="0"/>
                </a:lnTo>
                <a:lnTo>
                  <a:pt x="473003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959" r="-79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1195387"/>
            <a:ext cx="50945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Agenda</a:t>
            </a:r>
          </a:p>
        </p:txBody>
      </p:sp>
      <p:sp>
        <p:nvSpPr>
          <p:cNvPr id="6" name="AutoShape 6"/>
          <p:cNvSpPr/>
          <p:nvPr/>
        </p:nvSpPr>
        <p:spPr>
          <a:xfrm flipH="1">
            <a:off x="6342448" y="1028700"/>
            <a:ext cx="0" cy="1371600"/>
          </a:xfrm>
          <a:prstGeom prst="line">
            <a:avLst/>
          </a:prstGeom>
          <a:ln w="28575" cap="flat">
            <a:solidFill>
              <a:srgbClr val="111A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4178104"/>
            <a:ext cx="5287396" cy="3613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2400" u="sng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  <a:hlinkClick r:id="rId4" action="ppaction://hlinksldjump"/>
              </a:rPr>
              <a:t>Overview</a:t>
            </a:r>
          </a:p>
          <a:p>
            <a:pPr algn="l">
              <a:lnSpc>
                <a:spcPts val="4800"/>
              </a:lnSpc>
            </a:pPr>
            <a:r>
              <a:rPr lang="en-US" sz="2400" u="sng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  <a:hlinkClick r:id="rId5" action="ppaction://hlinksldjump"/>
              </a:rPr>
              <a:t>Data Description</a:t>
            </a:r>
          </a:p>
          <a:p>
            <a:pPr algn="l">
              <a:lnSpc>
                <a:spcPts val="4800"/>
              </a:lnSpc>
            </a:pPr>
            <a:r>
              <a:rPr lang="en-US" sz="2400" u="sng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  <a:hlinkClick r:id="rId6" action="ppaction://hlinksldjump"/>
              </a:rPr>
              <a:t>Analysis Stages</a:t>
            </a:r>
          </a:p>
          <a:p>
            <a:pPr algn="l">
              <a:lnSpc>
                <a:spcPts val="4800"/>
              </a:lnSpc>
            </a:pPr>
            <a:r>
              <a:rPr lang="en-US" sz="2400" u="sng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  <a:hlinkClick r:id="rId7" action="ppaction://hlinksldjump"/>
              </a:rPr>
              <a:t>Univariate Analysis</a:t>
            </a:r>
          </a:p>
          <a:p>
            <a:pPr algn="l">
              <a:lnSpc>
                <a:spcPts val="4800"/>
              </a:lnSpc>
            </a:pPr>
            <a:r>
              <a:rPr lang="en-US" sz="2400" u="sng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  <a:hlinkClick r:id="rId8" action="ppaction://hlinksldjump"/>
              </a:rPr>
              <a:t>Segmented Univariate Analysis</a:t>
            </a:r>
          </a:p>
          <a:p>
            <a:pPr algn="l">
              <a:lnSpc>
                <a:spcPts val="4800"/>
              </a:lnSpc>
            </a:pPr>
            <a:r>
              <a:rPr lang="en-US" sz="2400" u="sng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  <a:hlinkClick r:id="rId9" action="ppaction://hlinksldjump"/>
              </a:rPr>
              <a:t>Bivariate Analysis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42448" y="4178104"/>
            <a:ext cx="4430146" cy="1175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2400" u="sng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  <a:hlinkClick r:id="rId10" action="ppaction://hlinksldjump"/>
              </a:rPr>
              <a:t>Default Rate Analysis</a:t>
            </a:r>
          </a:p>
          <a:p>
            <a:pPr algn="l">
              <a:lnSpc>
                <a:spcPts val="4800"/>
              </a:lnSpc>
            </a:pPr>
            <a:r>
              <a:rPr lang="en-US" sz="2400" u="sng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  <a:hlinkClick r:id="rId11" action="ppaction://hlinksldjump"/>
              </a:rPr>
              <a:t>Summary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8195501" y="0"/>
            <a:ext cx="9063799" cy="1429769"/>
          </a:xfrm>
          <a:prstGeom prst="rect">
            <a:avLst/>
          </a:prstGeom>
          <a:solidFill>
            <a:srgbClr val="111A24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8195501" y="8839445"/>
            <a:ext cx="9063799" cy="1429769"/>
          </a:xfrm>
          <a:prstGeom prst="rect">
            <a:avLst/>
          </a:prstGeom>
          <a:solidFill>
            <a:srgbClr val="111A24"/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8195501" y="1671054"/>
            <a:ext cx="4627035" cy="6944893"/>
          </a:xfrm>
          <a:custGeom>
            <a:avLst/>
            <a:gdLst/>
            <a:ahLst/>
            <a:cxnLst/>
            <a:rect l="l" t="t" r="r" b="b"/>
            <a:pathLst>
              <a:path w="4627035" h="6944893">
                <a:moveTo>
                  <a:pt x="0" y="0"/>
                </a:moveTo>
                <a:lnTo>
                  <a:pt x="4627035" y="0"/>
                </a:lnTo>
                <a:lnTo>
                  <a:pt x="4627035" y="6944892"/>
                </a:lnTo>
                <a:lnTo>
                  <a:pt x="0" y="69448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848" r="-754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3010793" y="1671054"/>
            <a:ext cx="4248507" cy="3280456"/>
          </a:xfrm>
          <a:custGeom>
            <a:avLst/>
            <a:gdLst/>
            <a:ahLst/>
            <a:cxnLst/>
            <a:rect l="l" t="t" r="r" b="b"/>
            <a:pathLst>
              <a:path w="4248507" h="3280456">
                <a:moveTo>
                  <a:pt x="0" y="0"/>
                </a:moveTo>
                <a:lnTo>
                  <a:pt x="4248507" y="0"/>
                </a:lnTo>
                <a:lnTo>
                  <a:pt x="4248507" y="3280456"/>
                </a:lnTo>
                <a:lnTo>
                  <a:pt x="0" y="32804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838" r="-783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3010793" y="5143500"/>
            <a:ext cx="4248507" cy="3505445"/>
          </a:xfrm>
          <a:custGeom>
            <a:avLst/>
            <a:gdLst/>
            <a:ahLst/>
            <a:cxnLst/>
            <a:rect l="l" t="t" r="r" b="b"/>
            <a:pathLst>
              <a:path w="4248507" h="3505445">
                <a:moveTo>
                  <a:pt x="0" y="0"/>
                </a:moveTo>
                <a:lnTo>
                  <a:pt x="4248507" y="0"/>
                </a:lnTo>
                <a:lnTo>
                  <a:pt x="4248507" y="3505445"/>
                </a:lnTo>
                <a:lnTo>
                  <a:pt x="0" y="35054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190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028700" y="1028700"/>
            <a:ext cx="462943" cy="462943"/>
          </a:xfrm>
          <a:custGeom>
            <a:avLst/>
            <a:gdLst/>
            <a:ahLst/>
            <a:cxnLst/>
            <a:rect l="l" t="t" r="r" b="b"/>
            <a:pathLst>
              <a:path w="462943" h="462943">
                <a:moveTo>
                  <a:pt x="0" y="0"/>
                </a:moveTo>
                <a:lnTo>
                  <a:pt x="462943" y="0"/>
                </a:lnTo>
                <a:lnTo>
                  <a:pt x="462943" y="462943"/>
                </a:lnTo>
                <a:lnTo>
                  <a:pt x="0" y="4629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689776" y="1091262"/>
            <a:ext cx="4144494" cy="309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0"/>
              </a:lnSpc>
              <a:spcBef>
                <a:spcPct val="0"/>
              </a:spcBef>
            </a:pPr>
            <a:r>
              <a:rPr lang="en-US" sz="1900" u="sng">
                <a:solidFill>
                  <a:srgbClr val="516479"/>
                </a:solidFill>
                <a:latin typeface="Arimo"/>
                <a:ea typeface="Arimo"/>
                <a:cs typeface="Arimo"/>
                <a:sym typeface="Arimo"/>
                <a:hlinkClick r:id="rId8" action="ppaction://hlinksldjump"/>
              </a:rPr>
              <a:t>Back to Agenda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60172" y="4756600"/>
            <a:ext cx="4854750" cy="450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2756" lvl="1" indent="-216378" algn="l">
              <a:lnSpc>
                <a:spcPts val="4008"/>
              </a:lnSpc>
              <a:buFont typeface="Arial"/>
              <a:buChar char="•"/>
            </a:pPr>
            <a:r>
              <a:rPr lang="en-US" sz="2004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The project aims to understand the dynamics of loan defaults and assess risk factors associated with borrowers.</a:t>
            </a:r>
          </a:p>
          <a:p>
            <a:pPr marL="432756" lvl="1" indent="-216378" algn="l">
              <a:lnSpc>
                <a:spcPts val="4008"/>
              </a:lnSpc>
              <a:buFont typeface="Arial"/>
              <a:buChar char="•"/>
            </a:pPr>
            <a:r>
              <a:rPr lang="en-US" sz="2004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We explore various aspects of the loan data, including income levels, employment history, loan amounts, interest rates, and more, to identify patterns and trends that predict loan performance.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3497813"/>
            <a:ext cx="6310865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99"/>
              </a:lnSpc>
            </a:pPr>
            <a:r>
              <a:rPr lang="en-US" sz="6999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 Overview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228390" y="2617732"/>
            <a:ext cx="15831220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9"/>
              </a:lnSpc>
            </a:pPr>
            <a:r>
              <a:rPr lang="en-US" sz="6999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Data Description</a:t>
            </a:r>
          </a:p>
        </p:txBody>
      </p:sp>
      <p:sp>
        <p:nvSpPr>
          <p:cNvPr id="4" name="Freeform 4"/>
          <p:cNvSpPr/>
          <p:nvPr/>
        </p:nvSpPr>
        <p:spPr>
          <a:xfrm>
            <a:off x="1028700" y="1028700"/>
            <a:ext cx="462943" cy="462943"/>
          </a:xfrm>
          <a:custGeom>
            <a:avLst/>
            <a:gdLst/>
            <a:ahLst/>
            <a:cxnLst/>
            <a:rect l="l" t="t" r="r" b="b"/>
            <a:pathLst>
              <a:path w="462943" h="462943">
                <a:moveTo>
                  <a:pt x="0" y="0"/>
                </a:moveTo>
                <a:lnTo>
                  <a:pt x="462943" y="0"/>
                </a:lnTo>
                <a:lnTo>
                  <a:pt x="462943" y="462943"/>
                </a:lnTo>
                <a:lnTo>
                  <a:pt x="0" y="4629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689776" y="1091262"/>
            <a:ext cx="4144494" cy="309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0"/>
              </a:lnSpc>
              <a:spcBef>
                <a:spcPct val="0"/>
              </a:spcBef>
            </a:pPr>
            <a:r>
              <a:rPr lang="en-US" sz="1900" u="sng">
                <a:solidFill>
                  <a:srgbClr val="516479"/>
                </a:solidFill>
                <a:latin typeface="Arimo"/>
                <a:ea typeface="Arimo"/>
                <a:cs typeface="Arimo"/>
                <a:sym typeface="Arimo"/>
                <a:hlinkClick r:id="rId5" action="ppaction://hlinksldjump"/>
              </a:rPr>
              <a:t>Back to Agenda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429176" y="5572939"/>
            <a:ext cx="14830124" cy="2394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48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The dataset consists of loan data from a leading financial institution, including information on borrower demographics, financial behaviour, and loan characteristics.</a:t>
            </a:r>
          </a:p>
          <a:p>
            <a:pPr marL="518160" lvl="1" indent="-259080" algn="l">
              <a:lnSpc>
                <a:spcPts val="48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Key attributes include loan amount, interest rate, employment length, home ownership status, annual income, and loan outcome.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228390" y="2617732"/>
            <a:ext cx="15831220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9"/>
              </a:lnSpc>
            </a:pPr>
            <a:r>
              <a:rPr lang="en-US" sz="6999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Analysis Stages</a:t>
            </a:r>
          </a:p>
        </p:txBody>
      </p:sp>
      <p:sp>
        <p:nvSpPr>
          <p:cNvPr id="4" name="Freeform 4"/>
          <p:cNvSpPr/>
          <p:nvPr/>
        </p:nvSpPr>
        <p:spPr>
          <a:xfrm>
            <a:off x="1028700" y="1028700"/>
            <a:ext cx="462943" cy="462943"/>
          </a:xfrm>
          <a:custGeom>
            <a:avLst/>
            <a:gdLst/>
            <a:ahLst/>
            <a:cxnLst/>
            <a:rect l="l" t="t" r="r" b="b"/>
            <a:pathLst>
              <a:path w="462943" h="462943">
                <a:moveTo>
                  <a:pt x="0" y="0"/>
                </a:moveTo>
                <a:lnTo>
                  <a:pt x="462943" y="0"/>
                </a:lnTo>
                <a:lnTo>
                  <a:pt x="462943" y="462943"/>
                </a:lnTo>
                <a:lnTo>
                  <a:pt x="0" y="4629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689776" y="1091262"/>
            <a:ext cx="4144494" cy="309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0"/>
              </a:lnSpc>
              <a:spcBef>
                <a:spcPct val="0"/>
              </a:spcBef>
            </a:pPr>
            <a:r>
              <a:rPr lang="en-US" sz="1900" u="sng">
                <a:solidFill>
                  <a:srgbClr val="516479"/>
                </a:solidFill>
                <a:latin typeface="Arimo"/>
                <a:ea typeface="Arimo"/>
                <a:cs typeface="Arimo"/>
                <a:sym typeface="Arimo"/>
                <a:hlinkClick r:id="rId5" action="ppaction://hlinksldjump"/>
              </a:rPr>
              <a:t>Back to Agenda</a:t>
            </a:r>
          </a:p>
        </p:txBody>
      </p:sp>
      <p:grpSp>
        <p:nvGrpSpPr>
          <p:cNvPr id="6" name="Group 6"/>
          <p:cNvGrpSpPr/>
          <p:nvPr/>
        </p:nvGrpSpPr>
        <p:grpSpPr>
          <a:xfrm rot="-10800000">
            <a:off x="858366" y="4742583"/>
            <a:ext cx="3430843" cy="896177"/>
            <a:chOff x="0" y="0"/>
            <a:chExt cx="13807950" cy="3606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807949" cy="3606800"/>
            </a:xfrm>
            <a:custGeom>
              <a:avLst/>
              <a:gdLst/>
              <a:ahLst/>
              <a:cxnLst/>
              <a:rect l="l" t="t" r="r" b="b"/>
              <a:pathLst>
                <a:path w="13807949" h="3606800">
                  <a:moveTo>
                    <a:pt x="13807949" y="0"/>
                  </a:moveTo>
                  <a:lnTo>
                    <a:pt x="1041400" y="0"/>
                  </a:lnTo>
                  <a:lnTo>
                    <a:pt x="0" y="1803400"/>
                  </a:lnTo>
                  <a:lnTo>
                    <a:pt x="1041400" y="3606800"/>
                  </a:lnTo>
                  <a:lnTo>
                    <a:pt x="13807949" y="3606800"/>
                  </a:lnTo>
                  <a:lnTo>
                    <a:pt x="12766550" y="1803400"/>
                  </a:lnTo>
                  <a:close/>
                </a:path>
              </a:pathLst>
            </a:custGeom>
            <a:solidFill>
              <a:srgbClr val="E7CDC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 rot="-10800000">
            <a:off x="4193959" y="4742583"/>
            <a:ext cx="3434327" cy="896177"/>
            <a:chOff x="0" y="0"/>
            <a:chExt cx="13821973" cy="3606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821973" cy="3606800"/>
            </a:xfrm>
            <a:custGeom>
              <a:avLst/>
              <a:gdLst/>
              <a:ahLst/>
              <a:cxnLst/>
              <a:rect l="l" t="t" r="r" b="b"/>
              <a:pathLst>
                <a:path w="13821973" h="3606800">
                  <a:moveTo>
                    <a:pt x="13821973" y="0"/>
                  </a:moveTo>
                  <a:lnTo>
                    <a:pt x="1041400" y="0"/>
                  </a:lnTo>
                  <a:lnTo>
                    <a:pt x="0" y="1803400"/>
                  </a:lnTo>
                  <a:lnTo>
                    <a:pt x="1041400" y="3606800"/>
                  </a:lnTo>
                  <a:lnTo>
                    <a:pt x="13821973" y="3606800"/>
                  </a:lnTo>
                  <a:lnTo>
                    <a:pt x="12780573" y="1803400"/>
                  </a:lnTo>
                  <a:close/>
                </a:path>
              </a:pathLst>
            </a:custGeom>
            <a:solidFill>
              <a:srgbClr val="EFD6B1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 rot="-10800000">
            <a:off x="7533035" y="4742583"/>
            <a:ext cx="3433692" cy="896177"/>
            <a:chOff x="0" y="0"/>
            <a:chExt cx="13819418" cy="3606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819418" cy="3606800"/>
            </a:xfrm>
            <a:custGeom>
              <a:avLst/>
              <a:gdLst/>
              <a:ahLst/>
              <a:cxnLst/>
              <a:rect l="l" t="t" r="r" b="b"/>
              <a:pathLst>
                <a:path w="13819418" h="3606800">
                  <a:moveTo>
                    <a:pt x="13819418" y="0"/>
                  </a:moveTo>
                  <a:lnTo>
                    <a:pt x="1041400" y="0"/>
                  </a:lnTo>
                  <a:lnTo>
                    <a:pt x="0" y="1803400"/>
                  </a:lnTo>
                  <a:lnTo>
                    <a:pt x="1041400" y="3606800"/>
                  </a:lnTo>
                  <a:lnTo>
                    <a:pt x="13819418" y="3606800"/>
                  </a:lnTo>
                  <a:lnTo>
                    <a:pt x="12778018" y="1803400"/>
                  </a:lnTo>
                  <a:close/>
                </a:path>
              </a:pathLst>
            </a:custGeom>
            <a:solidFill>
              <a:srgbClr val="B2B2C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 rot="-10800000">
            <a:off x="10879838" y="4742583"/>
            <a:ext cx="3441798" cy="896177"/>
            <a:chOff x="0" y="0"/>
            <a:chExt cx="13852041" cy="3606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852041" cy="3606800"/>
            </a:xfrm>
            <a:custGeom>
              <a:avLst/>
              <a:gdLst/>
              <a:ahLst/>
              <a:cxnLst/>
              <a:rect l="l" t="t" r="r" b="b"/>
              <a:pathLst>
                <a:path w="13852041" h="3606800">
                  <a:moveTo>
                    <a:pt x="13852041" y="0"/>
                  </a:moveTo>
                  <a:lnTo>
                    <a:pt x="1041400" y="0"/>
                  </a:lnTo>
                  <a:lnTo>
                    <a:pt x="0" y="1803400"/>
                  </a:lnTo>
                  <a:lnTo>
                    <a:pt x="1041400" y="3606800"/>
                  </a:lnTo>
                  <a:lnTo>
                    <a:pt x="13852041" y="3606800"/>
                  </a:lnTo>
                  <a:lnTo>
                    <a:pt x="12810641" y="1803400"/>
                  </a:lnTo>
                  <a:close/>
                </a:path>
              </a:pathLst>
            </a:custGeom>
            <a:solidFill>
              <a:srgbClr val="BEE6DC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14198976" y="4742583"/>
            <a:ext cx="3432395" cy="896177"/>
            <a:chOff x="0" y="0"/>
            <a:chExt cx="13814196" cy="3606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3814197" cy="3606800"/>
            </a:xfrm>
            <a:custGeom>
              <a:avLst/>
              <a:gdLst/>
              <a:ahLst/>
              <a:cxnLst/>
              <a:rect l="l" t="t" r="r" b="b"/>
              <a:pathLst>
                <a:path w="13814197" h="3606800">
                  <a:moveTo>
                    <a:pt x="13814197" y="0"/>
                  </a:moveTo>
                  <a:lnTo>
                    <a:pt x="1041400" y="0"/>
                  </a:lnTo>
                  <a:lnTo>
                    <a:pt x="0" y="1803400"/>
                  </a:lnTo>
                  <a:lnTo>
                    <a:pt x="1041400" y="3606800"/>
                  </a:lnTo>
                  <a:lnTo>
                    <a:pt x="13814197" y="3606800"/>
                  </a:lnTo>
                  <a:lnTo>
                    <a:pt x="12772796" y="1803400"/>
                  </a:lnTo>
                  <a:close/>
                </a:path>
              </a:pathLst>
            </a:custGeom>
            <a:solidFill>
              <a:srgbClr val="CBA18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125983" y="5029511"/>
            <a:ext cx="2895609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b="1">
                <a:solidFill>
                  <a:srgbClr val="40404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Data Understanding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469515" y="5029511"/>
            <a:ext cx="2883214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b="1">
                <a:solidFill>
                  <a:srgbClr val="40404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Data Cleaning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809260" y="5029511"/>
            <a:ext cx="2895609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b="1">
                <a:solidFill>
                  <a:srgbClr val="40404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Data Analysis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147703" y="5029511"/>
            <a:ext cx="2895609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b="1">
                <a:solidFill>
                  <a:srgbClr val="40404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Data Correlation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502610" y="5029511"/>
            <a:ext cx="2895609" cy="33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b="1">
                <a:solidFill>
                  <a:srgbClr val="40404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Business Insights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58366" y="5863137"/>
            <a:ext cx="3238744" cy="2068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>
                <a:solidFill>
                  <a:srgbClr val="404040"/>
                </a:solidFill>
                <a:latin typeface="Public Sans"/>
                <a:ea typeface="Public Sans"/>
                <a:cs typeface="Public Sans"/>
                <a:sym typeface="Public Sans"/>
              </a:rPr>
              <a:t>The process of comprehending the data's structure, attributes, and sources to ensure alignment with the analysis objectives.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289209" y="5863137"/>
            <a:ext cx="3147511" cy="2411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>
                <a:solidFill>
                  <a:srgbClr val="404040"/>
                </a:solidFill>
                <a:latin typeface="Public Sans"/>
                <a:ea typeface="Public Sans"/>
                <a:cs typeface="Public Sans"/>
                <a:sym typeface="Public Sans"/>
              </a:rPr>
              <a:t>The process of refining the dataset by fixing errors, removing duplicates, and dropping irrelevant or sparse columns to enhance its quality and relevance.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628285" y="5863137"/>
            <a:ext cx="3145970" cy="2068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>
                <a:solidFill>
                  <a:srgbClr val="404040"/>
                </a:solidFill>
                <a:latin typeface="Public Sans"/>
                <a:ea typeface="Public Sans"/>
                <a:cs typeface="Public Sans"/>
                <a:sym typeface="Public Sans"/>
              </a:rPr>
              <a:t>The systematic application of statistical and exploratory methods to interpret and extract meaningful information from the data.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966728" y="5863137"/>
            <a:ext cx="3162710" cy="1725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>
                <a:solidFill>
                  <a:srgbClr val="404040"/>
                </a:solidFill>
                <a:latin typeface="Public Sans"/>
                <a:ea typeface="Public Sans"/>
                <a:cs typeface="Public Sans"/>
                <a:sym typeface="Public Sans"/>
              </a:rPr>
              <a:t>The study of relationships between variables to understand their interactions and influence on each other.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321635" y="5863137"/>
            <a:ext cx="3348443" cy="2068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>
                <a:solidFill>
                  <a:srgbClr val="404040"/>
                </a:solidFill>
                <a:latin typeface="Public Sans"/>
                <a:ea typeface="Public Sans"/>
                <a:cs typeface="Public Sans"/>
                <a:sym typeface="Public Sans"/>
              </a:rPr>
              <a:t>The actionable conclusions drawn from data analysis to guide strategic decision-making and optimize business outcomes.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1028700"/>
            <a:ext cx="462943" cy="462943"/>
          </a:xfrm>
          <a:custGeom>
            <a:avLst/>
            <a:gdLst/>
            <a:ahLst/>
            <a:cxnLst/>
            <a:rect l="l" t="t" r="r" b="b"/>
            <a:pathLst>
              <a:path w="462943" h="462943">
                <a:moveTo>
                  <a:pt x="0" y="0"/>
                </a:moveTo>
                <a:lnTo>
                  <a:pt x="462943" y="0"/>
                </a:lnTo>
                <a:lnTo>
                  <a:pt x="462943" y="462943"/>
                </a:lnTo>
                <a:lnTo>
                  <a:pt x="0" y="4629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6312955" y="2391717"/>
            <a:ext cx="0" cy="2114550"/>
          </a:xfrm>
          <a:prstGeom prst="line">
            <a:avLst/>
          </a:prstGeom>
          <a:ln w="28575" cap="flat">
            <a:solidFill>
              <a:srgbClr val="111A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763261" y="307943"/>
            <a:ext cx="7496039" cy="4600694"/>
          </a:xfrm>
          <a:custGeom>
            <a:avLst/>
            <a:gdLst/>
            <a:ahLst/>
            <a:cxnLst/>
            <a:rect l="l" t="t" r="r" b="b"/>
            <a:pathLst>
              <a:path w="7496039" h="4600694">
                <a:moveTo>
                  <a:pt x="0" y="0"/>
                </a:moveTo>
                <a:lnTo>
                  <a:pt x="7496039" y="0"/>
                </a:lnTo>
                <a:lnTo>
                  <a:pt x="7496039" y="4600694"/>
                </a:lnTo>
                <a:lnTo>
                  <a:pt x="0" y="46006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763261" y="5143500"/>
            <a:ext cx="7496039" cy="4628804"/>
          </a:xfrm>
          <a:custGeom>
            <a:avLst/>
            <a:gdLst/>
            <a:ahLst/>
            <a:cxnLst/>
            <a:rect l="l" t="t" r="r" b="b"/>
            <a:pathLst>
              <a:path w="7496039" h="4628804">
                <a:moveTo>
                  <a:pt x="0" y="0"/>
                </a:moveTo>
                <a:lnTo>
                  <a:pt x="7496039" y="0"/>
                </a:lnTo>
                <a:lnTo>
                  <a:pt x="7496039" y="4628804"/>
                </a:lnTo>
                <a:lnTo>
                  <a:pt x="0" y="46288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2467917"/>
            <a:ext cx="5072723" cy="195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Univariate Analysis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89776" y="1091262"/>
            <a:ext cx="4144494" cy="309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0"/>
              </a:lnSpc>
              <a:spcBef>
                <a:spcPct val="0"/>
              </a:spcBef>
            </a:pPr>
            <a:r>
              <a:rPr lang="en-US" sz="1900" u="sng">
                <a:solidFill>
                  <a:srgbClr val="516479"/>
                </a:solidFill>
                <a:latin typeface="Arimo"/>
                <a:ea typeface="Arimo"/>
                <a:cs typeface="Arimo"/>
                <a:sym typeface="Arimo"/>
                <a:hlinkClick r:id="rId7" action="ppaction://hlinksldjump"/>
              </a:rPr>
              <a:t>Back to Agenda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988776"/>
            <a:ext cx="5086222" cy="2594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The analysis identified that the distribution of loan amounts showed multiple peaks, typically around 5000,10,000, 13,000,and15,000, indicating popular loan amounts. Interest rates mostly clustered around 10% to 15%, highlighting common lending rates.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1028700"/>
            <a:ext cx="462943" cy="462943"/>
          </a:xfrm>
          <a:custGeom>
            <a:avLst/>
            <a:gdLst/>
            <a:ahLst/>
            <a:cxnLst/>
            <a:rect l="l" t="t" r="r" b="b"/>
            <a:pathLst>
              <a:path w="462943" h="462943">
                <a:moveTo>
                  <a:pt x="0" y="0"/>
                </a:moveTo>
                <a:lnTo>
                  <a:pt x="462943" y="0"/>
                </a:lnTo>
                <a:lnTo>
                  <a:pt x="462943" y="462943"/>
                </a:lnTo>
                <a:lnTo>
                  <a:pt x="0" y="4629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6312955" y="2391717"/>
            <a:ext cx="0" cy="2114550"/>
          </a:xfrm>
          <a:prstGeom prst="line">
            <a:avLst/>
          </a:prstGeom>
          <a:ln w="28575" cap="flat">
            <a:solidFill>
              <a:srgbClr val="111A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7556466" y="2153330"/>
            <a:ext cx="9702834" cy="4705874"/>
          </a:xfrm>
          <a:custGeom>
            <a:avLst/>
            <a:gdLst/>
            <a:ahLst/>
            <a:cxnLst/>
            <a:rect l="l" t="t" r="r" b="b"/>
            <a:pathLst>
              <a:path w="9702834" h="4705874">
                <a:moveTo>
                  <a:pt x="0" y="0"/>
                </a:moveTo>
                <a:lnTo>
                  <a:pt x="9702834" y="0"/>
                </a:lnTo>
                <a:lnTo>
                  <a:pt x="9702834" y="4705874"/>
                </a:lnTo>
                <a:lnTo>
                  <a:pt x="0" y="47058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2467917"/>
            <a:ext cx="5072723" cy="2927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Segmented Univariate 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89776" y="1091262"/>
            <a:ext cx="4144494" cy="309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0"/>
              </a:lnSpc>
              <a:spcBef>
                <a:spcPct val="0"/>
              </a:spcBef>
            </a:pPr>
            <a:r>
              <a:rPr lang="en-US" sz="1900" u="sng">
                <a:solidFill>
                  <a:srgbClr val="516479"/>
                </a:solidFill>
                <a:latin typeface="Arimo"/>
                <a:ea typeface="Arimo"/>
                <a:cs typeface="Arimo"/>
                <a:sym typeface="Arimo"/>
                <a:hlinkClick r:id="rId6" action="ppaction://hlinksldjump"/>
              </a:rPr>
              <a:t>Back to Agenda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951047"/>
            <a:ext cx="5086222" cy="2966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Segmented analysis by loan purpose showed that loans for small business, debt consolidation and house had higher average amounts and rates, identifying them as high-risk areas. This segmentation helps in tailoring risk management strategies for different loan purposes.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1028700"/>
            <a:ext cx="462943" cy="462943"/>
          </a:xfrm>
          <a:custGeom>
            <a:avLst/>
            <a:gdLst/>
            <a:ahLst/>
            <a:cxnLst/>
            <a:rect l="l" t="t" r="r" b="b"/>
            <a:pathLst>
              <a:path w="462943" h="462943">
                <a:moveTo>
                  <a:pt x="0" y="0"/>
                </a:moveTo>
                <a:lnTo>
                  <a:pt x="462943" y="0"/>
                </a:lnTo>
                <a:lnTo>
                  <a:pt x="462943" y="462943"/>
                </a:lnTo>
                <a:lnTo>
                  <a:pt x="0" y="4629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6312955" y="2391717"/>
            <a:ext cx="0" cy="2114550"/>
          </a:xfrm>
          <a:prstGeom prst="line">
            <a:avLst/>
          </a:prstGeom>
          <a:ln w="28575" cap="flat">
            <a:solidFill>
              <a:srgbClr val="111A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144000" y="1028700"/>
            <a:ext cx="7945251" cy="3803789"/>
          </a:xfrm>
          <a:custGeom>
            <a:avLst/>
            <a:gdLst/>
            <a:ahLst/>
            <a:cxnLst/>
            <a:rect l="l" t="t" r="r" b="b"/>
            <a:pathLst>
              <a:path w="7945251" h="3803789">
                <a:moveTo>
                  <a:pt x="0" y="0"/>
                </a:moveTo>
                <a:lnTo>
                  <a:pt x="7945251" y="0"/>
                </a:lnTo>
                <a:lnTo>
                  <a:pt x="7945251" y="3803789"/>
                </a:lnTo>
                <a:lnTo>
                  <a:pt x="0" y="38037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144000" y="5384990"/>
            <a:ext cx="7945251" cy="3873310"/>
          </a:xfrm>
          <a:custGeom>
            <a:avLst/>
            <a:gdLst/>
            <a:ahLst/>
            <a:cxnLst/>
            <a:rect l="l" t="t" r="r" b="b"/>
            <a:pathLst>
              <a:path w="7945251" h="3873310">
                <a:moveTo>
                  <a:pt x="0" y="0"/>
                </a:moveTo>
                <a:lnTo>
                  <a:pt x="7945251" y="0"/>
                </a:lnTo>
                <a:lnTo>
                  <a:pt x="7945251" y="3873310"/>
                </a:lnTo>
                <a:lnTo>
                  <a:pt x="0" y="38733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2467917"/>
            <a:ext cx="5072723" cy="195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Bivariate Analysis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89776" y="1091262"/>
            <a:ext cx="4144494" cy="309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0"/>
              </a:lnSpc>
              <a:spcBef>
                <a:spcPct val="0"/>
              </a:spcBef>
            </a:pPr>
            <a:r>
              <a:rPr lang="en-US" sz="1900" u="sng">
                <a:solidFill>
                  <a:srgbClr val="516479"/>
                </a:solidFill>
                <a:latin typeface="Arimo"/>
                <a:ea typeface="Arimo"/>
                <a:cs typeface="Arimo"/>
                <a:sym typeface="Arimo"/>
                <a:hlinkClick r:id="rId7" action="ppaction://hlinksldjump"/>
              </a:rPr>
              <a:t>Back to Agenda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136785"/>
            <a:ext cx="5086222" cy="2594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545454"/>
                </a:solidFill>
                <a:latin typeface="Arimo"/>
                <a:ea typeface="Arimo"/>
                <a:cs typeface="Arimo"/>
                <a:sym typeface="Arimo"/>
              </a:rPr>
              <a:t>The relationship between loan amount and interest rate revealed a moderate positive correlation, suggesting that higher loan amounts generally come with higher interest rates due to increased risk. This insight is vital for risk-based pricing strategies.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1778130"/>
            <a:ext cx="4101036" cy="2809209"/>
          </a:xfrm>
          <a:custGeom>
            <a:avLst/>
            <a:gdLst/>
            <a:ahLst/>
            <a:cxnLst/>
            <a:rect l="l" t="t" r="r" b="b"/>
            <a:pathLst>
              <a:path w="4101036" h="2809209">
                <a:moveTo>
                  <a:pt x="0" y="0"/>
                </a:moveTo>
                <a:lnTo>
                  <a:pt x="4101036" y="0"/>
                </a:lnTo>
                <a:lnTo>
                  <a:pt x="4101036" y="2809210"/>
                </a:lnTo>
                <a:lnTo>
                  <a:pt x="0" y="28092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101142" y="5280295"/>
            <a:ext cx="7500711" cy="3553462"/>
          </a:xfrm>
          <a:custGeom>
            <a:avLst/>
            <a:gdLst/>
            <a:ahLst/>
            <a:cxnLst/>
            <a:rect l="l" t="t" r="r" b="b"/>
            <a:pathLst>
              <a:path w="7500711" h="3553462">
                <a:moveTo>
                  <a:pt x="0" y="0"/>
                </a:moveTo>
                <a:lnTo>
                  <a:pt x="7500711" y="0"/>
                </a:lnTo>
                <a:lnTo>
                  <a:pt x="7500711" y="3553462"/>
                </a:lnTo>
                <a:lnTo>
                  <a:pt x="0" y="35534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28700" y="5280295"/>
            <a:ext cx="7326725" cy="3553462"/>
          </a:xfrm>
          <a:custGeom>
            <a:avLst/>
            <a:gdLst/>
            <a:ahLst/>
            <a:cxnLst/>
            <a:rect l="l" t="t" r="r" b="b"/>
            <a:pathLst>
              <a:path w="7326725" h="3553462">
                <a:moveTo>
                  <a:pt x="0" y="0"/>
                </a:moveTo>
                <a:lnTo>
                  <a:pt x="7326725" y="0"/>
                </a:lnTo>
                <a:lnTo>
                  <a:pt x="7326725" y="3553462"/>
                </a:lnTo>
                <a:lnTo>
                  <a:pt x="0" y="35534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5830293" y="1778130"/>
            <a:ext cx="5050264" cy="2809209"/>
          </a:xfrm>
          <a:custGeom>
            <a:avLst/>
            <a:gdLst/>
            <a:ahLst/>
            <a:cxnLst/>
            <a:rect l="l" t="t" r="r" b="b"/>
            <a:pathLst>
              <a:path w="5050264" h="2809209">
                <a:moveTo>
                  <a:pt x="0" y="0"/>
                </a:moveTo>
                <a:lnTo>
                  <a:pt x="5050264" y="0"/>
                </a:lnTo>
                <a:lnTo>
                  <a:pt x="5050264" y="2809210"/>
                </a:lnTo>
                <a:lnTo>
                  <a:pt x="0" y="28092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1585407" y="1778130"/>
            <a:ext cx="5016445" cy="2809209"/>
          </a:xfrm>
          <a:custGeom>
            <a:avLst/>
            <a:gdLst/>
            <a:ahLst/>
            <a:cxnLst/>
            <a:rect l="l" t="t" r="r" b="b"/>
            <a:pathLst>
              <a:path w="5016445" h="2809209">
                <a:moveTo>
                  <a:pt x="0" y="0"/>
                </a:moveTo>
                <a:lnTo>
                  <a:pt x="5016446" y="0"/>
                </a:lnTo>
                <a:lnTo>
                  <a:pt x="5016446" y="2809210"/>
                </a:lnTo>
                <a:lnTo>
                  <a:pt x="0" y="28092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028700" y="574675"/>
            <a:ext cx="7812792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>
                <a:solidFill>
                  <a:srgbClr val="111A24"/>
                </a:solidFill>
                <a:latin typeface="Prata"/>
                <a:ea typeface="Prata"/>
                <a:cs typeface="Prata"/>
                <a:sym typeface="Prata"/>
              </a:rPr>
              <a:t>Defaults Analysis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655</Words>
  <Application>Microsoft Macintosh PowerPoint</Application>
  <PresentationFormat>Custom</PresentationFormat>
  <Paragraphs>61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Prata</vt:lpstr>
      <vt:lpstr>Calibri</vt:lpstr>
      <vt:lpstr>Arimo Bold</vt:lpstr>
      <vt:lpstr>Public Sans</vt:lpstr>
      <vt:lpstr>Arimo</vt:lpstr>
      <vt:lpstr>Arial</vt:lpstr>
      <vt:lpstr>Public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Case Study and Report Presentation</dc:title>
  <cp:lastModifiedBy>Gowtham Balram</cp:lastModifiedBy>
  <cp:revision>1</cp:revision>
  <dcterms:created xsi:type="dcterms:W3CDTF">2006-08-16T00:00:00Z</dcterms:created>
  <dcterms:modified xsi:type="dcterms:W3CDTF">2024-11-20T15:10:23Z</dcterms:modified>
  <dc:identifier>DAGXBSl4wRI</dc:identifier>
</cp:coreProperties>
</file>

<file path=docProps/thumbnail.jpeg>
</file>